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61" r:id="rId2"/>
  </p:sldMasterIdLst>
  <p:notesMasterIdLst>
    <p:notesMasterId r:id="rId13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7" r:id="rId11"/>
    <p:sldId id="265" r:id="rId12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8" roundtripDataSignature="AMtx7mi/uAdmS4qDCANGOblgymiGdF/5Kg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Lily project" initials="" lastIdx="1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141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customschemas.google.com/relationships/presentationmetadata" Target="metadata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commentAuthors" Target="commentAuthor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1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320" cy="3599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sz="2000" b="0" strike="noStrike">
                <a:latin typeface="Arial"/>
                <a:ea typeface="Arial"/>
                <a:cs typeface="Arial"/>
                <a:sym typeface="Arial"/>
              </a:rPr>
              <a:t>Welcome to the 1</a:t>
            </a:r>
            <a:r>
              <a:rPr lang="en-US" sz="2000" b="0" strike="noStrike" baseline="30000">
                <a:latin typeface="Arial"/>
                <a:ea typeface="Arial"/>
                <a:cs typeface="Arial"/>
                <a:sym typeface="Arial"/>
              </a:rPr>
              <a:t>st</a:t>
            </a:r>
            <a:r>
              <a:rPr lang="en-US" sz="2000" b="0" strike="noStrike">
                <a:latin typeface="Arial"/>
                <a:ea typeface="Arial"/>
                <a:cs typeface="Arial"/>
                <a:sym typeface="Arial"/>
              </a:rPr>
              <a:t> course of elily project!</a:t>
            </a:r>
            <a:endParaRPr sz="2000" b="0" strike="noStrike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sz="2000" b="0" strike="noStrike">
                <a:latin typeface="Arial"/>
                <a:ea typeface="Arial"/>
                <a:cs typeface="Arial"/>
                <a:sym typeface="Arial"/>
              </a:rPr>
              <a:t>The aim of this unit is to get to know each other and to present you the team and the general aim of Module 1 of elily project entitled Health Literacy and communication skills.</a:t>
            </a: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0" name="Google Shape;160;p1:notes"/>
          <p:cNvSpPr/>
          <p:nvPr/>
        </p:nvSpPr>
        <p:spPr>
          <a:xfrm>
            <a:off x="3884760" y="8685360"/>
            <a:ext cx="2970720" cy="4575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1" name="Google Shape;16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26" name="Google Shape;226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320" cy="3599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" name="Google Shape;166;p2:notes"/>
          <p:cNvSpPr/>
          <p:nvPr/>
        </p:nvSpPr>
        <p:spPr>
          <a:xfrm>
            <a:off x="3884760" y="8685360"/>
            <a:ext cx="2970720" cy="4575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" name="Google Shape;16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64ffd67b91_0_63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200" cy="359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3" name="Google Shape;173;g64ffd67b91_0_63:notes"/>
          <p:cNvSpPr/>
          <p:nvPr/>
        </p:nvSpPr>
        <p:spPr>
          <a:xfrm>
            <a:off x="3884760" y="8685360"/>
            <a:ext cx="2970600" cy="45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" name="Google Shape;174;g64ffd67b91_0_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3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320" cy="3599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1" name="Google Shape;181;p3:notes"/>
          <p:cNvSpPr/>
          <p:nvPr/>
        </p:nvSpPr>
        <p:spPr>
          <a:xfrm>
            <a:off x="3884760" y="8685360"/>
            <a:ext cx="2970720" cy="4575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2" name="Google Shape;182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4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320" cy="3599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" name="Google Shape;190;p4:notes"/>
          <p:cNvSpPr/>
          <p:nvPr/>
        </p:nvSpPr>
        <p:spPr>
          <a:xfrm>
            <a:off x="3884760" y="8685360"/>
            <a:ext cx="2970720" cy="4575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5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1" name="Google Shape;191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5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320" cy="3599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8" name="Google Shape;198;p5:notes"/>
          <p:cNvSpPr/>
          <p:nvPr/>
        </p:nvSpPr>
        <p:spPr>
          <a:xfrm>
            <a:off x="3884760" y="8685360"/>
            <a:ext cx="2970720" cy="4575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6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9" name="Google Shape;199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6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320" cy="3599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" name="Google Shape;205;p6:notes"/>
          <p:cNvSpPr/>
          <p:nvPr/>
        </p:nvSpPr>
        <p:spPr>
          <a:xfrm>
            <a:off x="3884760" y="8685360"/>
            <a:ext cx="2970720" cy="4575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7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" name="Google Shape;206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7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320" cy="3599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7:notes"/>
          <p:cNvSpPr/>
          <p:nvPr/>
        </p:nvSpPr>
        <p:spPr>
          <a:xfrm>
            <a:off x="3884760" y="8685360"/>
            <a:ext cx="2970720" cy="4575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8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3" name="Google Shape;21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7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320" cy="3599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7:notes"/>
          <p:cNvSpPr/>
          <p:nvPr/>
        </p:nvSpPr>
        <p:spPr>
          <a:xfrm>
            <a:off x="3884760" y="8685360"/>
            <a:ext cx="2970720" cy="4575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9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3" name="Google Shape;21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8642969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 over Content" type="objOverTx">
  <p:cSld name="OBJECT_OVER_TEXT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21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21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21"/>
          <p:cNvSpPr txBox="1">
            <a:spLocks noGrp="1"/>
          </p:cNvSpPr>
          <p:nvPr>
            <p:ph type="body" idx="2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4 Content" type="fourObj">
  <p:cSld name="FOUR_OBJECTS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22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22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22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22"/>
          <p:cNvSpPr txBox="1">
            <a:spLocks noGrp="1"/>
          </p:cNvSpPr>
          <p:nvPr>
            <p:ph type="body" idx="3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22"/>
          <p:cNvSpPr txBox="1">
            <a:spLocks noGrp="1"/>
          </p:cNvSpPr>
          <p:nvPr>
            <p:ph type="body" idx="4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6 Content">
  <p:cSld name="Title, 6 Content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23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23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23"/>
          <p:cNvSpPr txBox="1">
            <a:spLocks noGrp="1"/>
          </p:cNvSpPr>
          <p:nvPr>
            <p:ph type="body" idx="2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23"/>
          <p:cNvSpPr txBox="1">
            <a:spLocks noGrp="1"/>
          </p:cNvSpPr>
          <p:nvPr>
            <p:ph type="body" idx="3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23"/>
          <p:cNvSpPr txBox="1">
            <a:spLocks noGrp="1"/>
          </p:cNvSpPr>
          <p:nvPr>
            <p:ph type="body" idx="4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23"/>
          <p:cNvSpPr txBox="1">
            <a:spLocks noGrp="1"/>
          </p:cNvSpPr>
          <p:nvPr>
            <p:ph type="body" idx="5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23"/>
          <p:cNvSpPr txBox="1">
            <a:spLocks noGrp="1"/>
          </p:cNvSpPr>
          <p:nvPr>
            <p:ph type="body" idx="6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x">
  <p:cSld name="TITLE_AND_BODY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24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24"/>
          <p:cNvSpPr txBox="1">
            <a:spLocks noGrp="1"/>
          </p:cNvSpPr>
          <p:nvPr>
            <p:ph type="subTitle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" type="obj">
  <p:cSld name="OBJECT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25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25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" type="twoObj">
  <p:cSld name="TWO_OBJECTS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26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26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26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27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entered Text" type="objOnly">
  <p:cSld name="OBJECT_ONLY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8"/>
          <p:cNvSpPr txBox="1">
            <a:spLocks noGrp="1"/>
          </p:cNvSpPr>
          <p:nvPr>
            <p:ph type="subTitle" idx="1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and Content" type="twoObjAndObj">
  <p:cSld name="TWO_OBJECTS_AND_OBJEC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9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9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29"/>
          <p:cNvSpPr txBox="1">
            <a:spLocks noGrp="1"/>
          </p:cNvSpPr>
          <p:nvPr>
            <p:ph type="body" idx="2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29"/>
          <p:cNvSpPr txBox="1">
            <a:spLocks noGrp="1"/>
          </p:cNvSpPr>
          <p:nvPr>
            <p:ph type="body" idx="3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x">
  <p:cSld name="TITLE_AND_BODY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3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" name="Google Shape;11;p13"/>
          <p:cNvSpPr txBox="1">
            <a:spLocks noGrp="1"/>
          </p:cNvSpPr>
          <p:nvPr>
            <p:ph type="subTitle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Content and 2 Content" type="objAndTwoObj">
  <p:cSld name="OBJECT_AND_TWO_OBJECTS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30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30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30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30"/>
          <p:cNvSpPr txBox="1">
            <a:spLocks noGrp="1"/>
          </p:cNvSpPr>
          <p:nvPr>
            <p:ph type="body" idx="3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over Content" type="twoObjOverTx">
  <p:cSld name="TWO_OBJECTS_OVER_TEXT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31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31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31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31"/>
          <p:cNvSpPr txBox="1">
            <a:spLocks noGrp="1"/>
          </p:cNvSpPr>
          <p:nvPr>
            <p:ph type="body" idx="3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 over Content" type="objOverTx">
  <p:cSld name="OBJECT_OVER_TEXT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32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32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32"/>
          <p:cNvSpPr txBox="1">
            <a:spLocks noGrp="1"/>
          </p:cNvSpPr>
          <p:nvPr>
            <p:ph type="body" idx="2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4 Content" type="fourObj">
  <p:cSld name="FOUR_OBJECTS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33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33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33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33"/>
          <p:cNvSpPr txBox="1">
            <a:spLocks noGrp="1"/>
          </p:cNvSpPr>
          <p:nvPr>
            <p:ph type="body" idx="3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33"/>
          <p:cNvSpPr txBox="1">
            <a:spLocks noGrp="1"/>
          </p:cNvSpPr>
          <p:nvPr>
            <p:ph type="body" idx="4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6 Content">
  <p:cSld name="Title, 6 Content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34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p34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34"/>
          <p:cNvSpPr txBox="1">
            <a:spLocks noGrp="1"/>
          </p:cNvSpPr>
          <p:nvPr>
            <p:ph type="body" idx="2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3" name="Google Shape;103;p34"/>
          <p:cNvSpPr txBox="1">
            <a:spLocks noGrp="1"/>
          </p:cNvSpPr>
          <p:nvPr>
            <p:ph type="body" idx="3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34"/>
          <p:cNvSpPr txBox="1">
            <a:spLocks noGrp="1"/>
          </p:cNvSpPr>
          <p:nvPr>
            <p:ph type="body" idx="4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34"/>
          <p:cNvSpPr txBox="1">
            <a:spLocks noGrp="1"/>
          </p:cNvSpPr>
          <p:nvPr>
            <p:ph type="body" idx="5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p34"/>
          <p:cNvSpPr txBox="1">
            <a:spLocks noGrp="1"/>
          </p:cNvSpPr>
          <p:nvPr>
            <p:ph type="body" idx="6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" type="obj">
  <p:cSld name="OBJECT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14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14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" type="twoObj">
  <p:cSld name="TWO_OBJECTS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5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15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15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16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entered Text" type="objOnly">
  <p:cSld name="OBJECT_ONLY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7"/>
          <p:cNvSpPr txBox="1">
            <a:spLocks noGrp="1"/>
          </p:cNvSpPr>
          <p:nvPr>
            <p:ph type="subTitle" idx="1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and Content" type="twoObjAndObj">
  <p:cSld name="TWO_OBJECTS_AND_OBJEC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8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8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18"/>
          <p:cNvSpPr txBox="1">
            <a:spLocks noGrp="1"/>
          </p:cNvSpPr>
          <p:nvPr>
            <p:ph type="body" idx="2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18"/>
          <p:cNvSpPr txBox="1">
            <a:spLocks noGrp="1"/>
          </p:cNvSpPr>
          <p:nvPr>
            <p:ph type="body" idx="3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Content and 2 Content" type="objAndTwoObj">
  <p:cSld name="OBJECT_AND_TWO_OBJECTS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9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19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9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9"/>
          <p:cNvSpPr txBox="1">
            <a:spLocks noGrp="1"/>
          </p:cNvSpPr>
          <p:nvPr>
            <p:ph type="body" idx="3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over Content" type="twoObjOverTx">
  <p:cSld name="TWO_OBJECTS_OVER_TEXT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20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20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20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20"/>
          <p:cNvSpPr txBox="1">
            <a:spLocks noGrp="1"/>
          </p:cNvSpPr>
          <p:nvPr>
            <p:ph type="body" idx="3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9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9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8880" cy="3976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1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8" name="Google Shape;58;p11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1"/>
          <p:cNvSpPr/>
          <p:nvPr/>
        </p:nvSpPr>
        <p:spPr>
          <a:xfrm>
            <a:off x="4932218" y="4159686"/>
            <a:ext cx="4211782" cy="285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lvl="0" algn="ctr">
              <a:buSzPts val="2800"/>
            </a:pPr>
            <a:r>
              <a:rPr lang="bg-BG" sz="2800" dirty="0">
                <a:latin typeface="Calibri"/>
                <a:ea typeface="Calibri"/>
                <a:cs typeface="Calibri"/>
                <a:sym typeface="Calibri"/>
              </a:rPr>
              <a:t>МОДУЛ 2</a:t>
            </a:r>
            <a:endParaRPr lang="bg-BG" sz="2800" dirty="0"/>
          </a:p>
          <a:p>
            <a:pPr lvl="0" algn="ctr">
              <a:buSzPts val="2800"/>
            </a:pPr>
            <a:r>
              <a:rPr lang="bg-BG" sz="2800" dirty="0">
                <a:latin typeface="Calibri"/>
                <a:ea typeface="Calibri"/>
                <a:cs typeface="Calibri"/>
                <a:sym typeface="Calibri"/>
              </a:rPr>
              <a:t>ДИГИТАЛНА ГРАМОТНОСТ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endParaRPr sz="2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bg-BG" sz="28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Мобилни приложения и как да ги използваме</a:t>
            </a:r>
            <a:endParaRPr sz="2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8"/>
          <p:cNvSpPr/>
          <p:nvPr/>
        </p:nvSpPr>
        <p:spPr>
          <a:xfrm>
            <a:off x="1289160" y="5013000"/>
            <a:ext cx="7364520" cy="577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lvl="0">
              <a:buSzPts val="3200"/>
            </a:pPr>
            <a:r>
              <a:rPr lang="bg-BG" sz="3200" dirty="0">
                <a:latin typeface="Calibri"/>
                <a:ea typeface="Calibri"/>
                <a:cs typeface="Calibri"/>
                <a:sym typeface="Calibri"/>
              </a:rPr>
              <a:t>БЛАГОДАРИМ ВИ ЗА ВНИМАНИЕТО!</a:t>
            </a:r>
            <a:endParaRPr lang="bg-BG" sz="3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"/>
          <p:cNvSpPr/>
          <p:nvPr/>
        </p:nvSpPr>
        <p:spPr>
          <a:xfrm>
            <a:off x="251640" y="1700640"/>
            <a:ext cx="8772120" cy="4662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bg-BG" sz="1800" b="1" dirty="0" smtClean="0"/>
              <a:t>Приложенията, краткото название за мобилните приложения</a:t>
            </a:r>
            <a:r>
              <a:rPr lang="en-US" sz="1800" dirty="0" smtClean="0"/>
              <a:t>, </a:t>
            </a:r>
            <a:r>
              <a:rPr lang="bg-BG" sz="1800" dirty="0" smtClean="0"/>
              <a:t>са софтуер, който се инсталира на мобилните устройства, за да се увеличи тяхната функционалност и да се добавят нови функции, свързани с периферните устройства (предна и задна камера, микрофон, блутут, и др) или с външни устройства, до които се достига през Интернет (Ютюб, Фейсбук, Амазон и др).</a:t>
            </a: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bg-BG" sz="1800" b="1" dirty="0" smtClean="0"/>
              <a:t>Приложенията са за смартфоните и таблетите това, което програмите са за компютрите.</a:t>
            </a:r>
          </a:p>
        </p:txBody>
      </p:sp>
      <p:sp>
        <p:nvSpPr>
          <p:cNvPr id="170" name="Google Shape;170;p2"/>
          <p:cNvSpPr/>
          <p:nvPr/>
        </p:nvSpPr>
        <p:spPr>
          <a:xfrm>
            <a:off x="1690255" y="136135"/>
            <a:ext cx="6470072" cy="1221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bg-BG" sz="36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Да започнем отначало </a:t>
            </a:r>
            <a:r>
              <a:rPr lang="en-US" sz="36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– </a:t>
            </a:r>
            <a:r>
              <a:rPr lang="bg-BG" sz="36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какво е приложение</a:t>
            </a:r>
            <a:r>
              <a:rPr lang="en-US" sz="36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?</a:t>
            </a:r>
            <a:endParaRPr sz="3600" dirty="0">
              <a:solidFill>
                <a:schemeClr val="dk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endParaRPr sz="3600" dirty="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64ffd67b91_0_63"/>
          <p:cNvSpPr/>
          <p:nvPr/>
        </p:nvSpPr>
        <p:spPr>
          <a:xfrm>
            <a:off x="251640" y="1700640"/>
            <a:ext cx="8772000" cy="466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lvl="0">
              <a:buSzPts val="2000"/>
            </a:pPr>
            <a:r>
              <a:rPr lang="bg-BG" sz="20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Трябва да сме свързани с Интернет, за да може да започнем с приложенията. Затова трябва да се вържем към </a:t>
            </a:r>
            <a:r>
              <a:rPr lang="en-US" sz="2000" dirty="0"/>
              <a:t>Wi-Fi </a:t>
            </a:r>
            <a:r>
              <a:rPr lang="bg-BG" sz="2000" dirty="0" smtClean="0"/>
              <a:t>(безжична) мрежа.</a:t>
            </a:r>
            <a:endParaRPr lang="bg-BG" sz="2000" b="0" i="0" u="none" strike="noStrike" cap="none" dirty="0" smtClean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dirty="0">
              <a:latin typeface="Calibri"/>
              <a:ea typeface="Calibri"/>
              <a:cs typeface="Calibri"/>
              <a:sym typeface="Calibri"/>
            </a:endParaRPr>
          </a:p>
          <a:p>
            <a:pPr marL="216000" marR="0" lvl="0" indent="-21563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Noto Sans Symbols"/>
              <a:buAutoNum type="arabicParenR"/>
            </a:pP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bg-BG" sz="18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Плъзнете надолу от горната част на екрана; </a:t>
            </a: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16000" marR="0" lvl="0" indent="-21563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Noto Sans Symbols"/>
              <a:buAutoNum type="arabicParenR"/>
            </a:pP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bg-BG" sz="18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Докоснете </a:t>
            </a:r>
            <a:r>
              <a:rPr lang="en-US" sz="18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Wi-Fi </a:t>
            </a:r>
            <a:r>
              <a:rPr lang="bg-BG" sz="18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иконата</a:t>
            </a: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16000" marR="0" lvl="0" indent="-21563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Noto Sans Symbols"/>
              <a:buAutoNum type="arabicParenR"/>
            </a:pP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bg-BG" sz="18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От списъка налични мрежи изберете онази, към която ви насочи обучителят; </a:t>
            </a: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16000" marR="0" lvl="0" indent="-21563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Noto Sans Symbols"/>
              <a:buAutoNum type="arabicParenR"/>
            </a:pP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bg-BG" sz="18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Въведете паролата </a:t>
            </a:r>
            <a:r>
              <a:rPr lang="en-US" sz="18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</a:t>
            </a:r>
            <a:r>
              <a:rPr lang="bg-BG" sz="18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при необходимост</a:t>
            </a:r>
            <a:r>
              <a:rPr lang="en-US" sz="18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) </a:t>
            </a:r>
            <a:r>
              <a:rPr lang="bg-BG" sz="1800" dirty="0" smtClean="0"/>
              <a:t>и се свържете</a:t>
            </a:r>
            <a:r>
              <a:rPr lang="bg-BG" sz="1800" dirty="0"/>
              <a:t>.</a:t>
            </a: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7" name="Google Shape;177;g64ffd67b91_0_63"/>
          <p:cNvSpPr/>
          <p:nvPr/>
        </p:nvSpPr>
        <p:spPr>
          <a:xfrm>
            <a:off x="511587" y="78034"/>
            <a:ext cx="8632413" cy="12216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bg-BG" sz="3600" dirty="0" smtClean="0">
                <a:latin typeface="Calibri"/>
                <a:ea typeface="Calibri"/>
                <a:cs typeface="Calibri"/>
                <a:sym typeface="Calibri"/>
              </a:rPr>
              <a:t>Свързване с </a:t>
            </a:r>
            <a:r>
              <a:rPr lang="en-US" sz="3600" dirty="0" smtClean="0">
                <a:latin typeface="Calibri"/>
                <a:ea typeface="Calibri"/>
                <a:cs typeface="Calibri"/>
                <a:sym typeface="Calibri"/>
              </a:rPr>
              <a:t>Wi-Fi </a:t>
            </a:r>
            <a:endParaRPr lang="bg-BG" sz="3600" dirty="0" smtClean="0"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en-US" sz="3600" dirty="0" smtClean="0">
                <a:latin typeface="Calibri"/>
                <a:ea typeface="Calibri"/>
                <a:cs typeface="Calibri"/>
                <a:sym typeface="Calibri"/>
              </a:rPr>
              <a:t>(</a:t>
            </a:r>
            <a:r>
              <a:rPr lang="bg-BG" sz="3600" dirty="0" smtClean="0">
                <a:latin typeface="Calibri"/>
                <a:ea typeface="Calibri"/>
                <a:cs typeface="Calibri"/>
                <a:sym typeface="Calibri"/>
              </a:rPr>
              <a:t>уай фай - безжичен интернет) </a:t>
            </a:r>
            <a:endParaRPr sz="3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8" name="Google Shape;178;g64ffd67b91_0_6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345700" y="2954785"/>
            <a:ext cx="407880" cy="3002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3"/>
          <p:cNvSpPr/>
          <p:nvPr/>
        </p:nvSpPr>
        <p:spPr>
          <a:xfrm>
            <a:off x="251640" y="1478966"/>
            <a:ext cx="8772120" cy="52681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lvl="0">
              <a:buSzPts val="2000"/>
            </a:pPr>
            <a:r>
              <a:rPr lang="bg-BG" sz="20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Това е официален източник на безопасни, безплатни и платени приложения за мобилни устройства, използващи </a:t>
            </a:r>
            <a:r>
              <a:rPr lang="en-US" sz="2000" b="1" dirty="0" smtClean="0">
                <a:latin typeface="Calibri"/>
                <a:ea typeface="Calibri"/>
                <a:cs typeface="Calibri"/>
                <a:sym typeface="Calibri"/>
              </a:rPr>
              <a:t>Android</a:t>
            </a:r>
            <a:r>
              <a:rPr lang="bg-BG" sz="2000" b="1" dirty="0" smtClean="0">
                <a:latin typeface="Calibri"/>
                <a:ea typeface="Calibri"/>
                <a:cs typeface="Calibri"/>
                <a:sym typeface="Calibri"/>
              </a:rPr>
              <a:t> Операционна система</a:t>
            </a:r>
            <a:r>
              <a:rPr lang="en-US" sz="20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r>
              <a:rPr lang="en-US" sz="2000" dirty="0" smtClean="0"/>
              <a:t> </a:t>
            </a:r>
            <a:r>
              <a:rPr lang="bg-BG" sz="18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Някои основни характеристики:</a:t>
            </a: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16000" marR="0" lvl="0" indent="-21563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"/>
              <a:buFont typeface="Noto Sans Symbols"/>
              <a:buChar char="●"/>
            </a:pPr>
            <a:r>
              <a:rPr lang="bg-BG" sz="18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Опасните приложения не са позволени </a:t>
            </a:r>
            <a:r>
              <a:rPr lang="bg-BG" sz="18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или биват премахнати, когато някой подаде сигнал към </a:t>
            </a:r>
            <a:r>
              <a:rPr lang="en-US" sz="18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bg-BG" sz="18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магазина; 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16000" marR="0" lvl="0" indent="-21563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"/>
              <a:buFont typeface="Noto Sans Symbols"/>
              <a:buChar char="●"/>
            </a:pPr>
            <a:r>
              <a:rPr lang="bg-BG" sz="1800" dirty="0"/>
              <a:t>П</a:t>
            </a:r>
            <a:r>
              <a:rPr lang="bg-BG" sz="18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риложенията са </a:t>
            </a:r>
            <a:r>
              <a:rPr lang="bg-BG" sz="18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подредени по категории </a:t>
            </a:r>
            <a:r>
              <a:rPr lang="bg-BG" sz="18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и </a:t>
            </a:r>
          </a:p>
          <a:p>
            <a:pPr marL="361"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"/>
            </a:pPr>
            <a:r>
              <a:rPr lang="en-US" sz="18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bg-BG" sz="18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лесно се преглеждат и инсталират</a:t>
            </a:r>
            <a:r>
              <a:rPr lang="en-US" sz="18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;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16000" marR="0" lvl="0" indent="-21563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"/>
              <a:buFont typeface="Noto Sans Symbols"/>
              <a:buChar char="●"/>
            </a:pPr>
            <a:r>
              <a:rPr lang="bg-BG" sz="18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Полето за търсене</a:t>
            </a:r>
            <a:r>
              <a:rPr lang="en-US" sz="18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bg-BG" sz="18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позволява бърза навигация</a:t>
            </a:r>
            <a:r>
              <a:rPr lang="en-US" sz="18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;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16000" marR="0" lvl="0" indent="-21563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"/>
              <a:buFont typeface="Noto Sans Symbols"/>
              <a:buChar char="●"/>
            </a:pPr>
            <a:r>
              <a:rPr lang="bg-BG" sz="18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Система за оценяване със звезди, </a:t>
            </a:r>
            <a:r>
              <a:rPr lang="bg-BG" sz="1800" i="0" u="none" strike="noStrike" cap="none" dirty="0" smtClean="0">
                <a:solidFill>
                  <a:srgbClr val="000000"/>
                </a:solidFill>
              </a:rPr>
              <a:t>мнения и статистика за </a:t>
            </a:r>
            <a:r>
              <a:rPr lang="bg-BG" sz="1800" i="0" u="none" strike="noStrike" cap="none" dirty="0" smtClean="0">
                <a:solidFill>
                  <a:srgbClr val="000000"/>
                </a:solidFill>
              </a:rPr>
              <a:t>употреба дават </a:t>
            </a:r>
            <a:r>
              <a:rPr lang="bg-BG" sz="1800" i="0" u="none" strike="noStrike" cap="none" dirty="0" smtClean="0">
                <a:solidFill>
                  <a:srgbClr val="000000"/>
                </a:solidFill>
              </a:rPr>
              <a:t>допълнително информация за това, дали дадена апликация би отговорила на нуждите ви;</a:t>
            </a:r>
            <a:r>
              <a:rPr lang="en-US" sz="18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lang="bg-BG" sz="1800" b="0" i="0" u="none" strike="noStrike" cap="none" dirty="0" smtClea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16000" marR="0" lvl="0" indent="-21563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"/>
              <a:buFont typeface="Noto Sans Symbols"/>
              <a:buChar char="●"/>
            </a:pP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16000" marR="0" lvl="0" indent="-21563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"/>
              <a:buFont typeface="Noto Sans Symbols"/>
              <a:buChar char="●"/>
            </a:pPr>
            <a:r>
              <a:rPr lang="bg-BG" sz="1800" dirty="0" smtClean="0"/>
              <a:t>Достъп през компютъра става чрез посещение на сайта:</a:t>
            </a:r>
          </a:p>
          <a:p>
            <a:pPr marL="361"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"/>
            </a:pPr>
            <a:r>
              <a:rPr lang="en-US" sz="18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https</a:t>
            </a:r>
            <a:r>
              <a:rPr lang="en-US" sz="18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://play.google.com/store/apps </a:t>
            </a: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5" name="Google Shape;185;p3"/>
          <p:cNvSpPr/>
          <p:nvPr/>
        </p:nvSpPr>
        <p:spPr>
          <a:xfrm>
            <a:off x="1626840" y="274680"/>
            <a:ext cx="7545960" cy="638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en-US" sz="36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Google </a:t>
            </a:r>
            <a:r>
              <a:rPr lang="en-US" sz="36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Play</a:t>
            </a:r>
            <a:r>
              <a:rPr lang="bg-BG" sz="36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(Гугъл </a:t>
            </a:r>
            <a:r>
              <a:rPr lang="bg-BG" sz="36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плей</a:t>
            </a:r>
            <a:r>
              <a:rPr lang="bg-BG" sz="36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  <a:endParaRPr sz="3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6" name="Google Shape;186;p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923690" y="213840"/>
            <a:ext cx="623520" cy="6991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7" name="Google Shape;187;p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906713" y="3702125"/>
            <a:ext cx="2657475" cy="857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4"/>
          <p:cNvSpPr/>
          <p:nvPr/>
        </p:nvSpPr>
        <p:spPr>
          <a:xfrm>
            <a:off x="251640" y="1700640"/>
            <a:ext cx="8772120" cy="4662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dirty="0"/>
              <a:t>		</a:t>
            </a:r>
            <a:r>
              <a:rPr lang="bg-BG" dirty="0" smtClean="0"/>
              <a:t>Демонстрация</a:t>
            </a:r>
            <a:r>
              <a:rPr lang="en-US" dirty="0" smtClean="0"/>
              <a:t>: </a:t>
            </a:r>
            <a:r>
              <a:rPr lang="en-US" dirty="0"/>
              <a:t>https://www.youtube.com/watch?v=5WSl6RQfIZs</a:t>
            </a:r>
            <a:endParaRPr dirty="0"/>
          </a:p>
        </p:txBody>
      </p:sp>
      <p:sp>
        <p:nvSpPr>
          <p:cNvPr id="194" name="Google Shape;194;p4"/>
          <p:cNvSpPr/>
          <p:nvPr/>
        </p:nvSpPr>
        <p:spPr>
          <a:xfrm>
            <a:off x="1626840" y="274680"/>
            <a:ext cx="7545960" cy="638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en-US" sz="36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Google </a:t>
            </a:r>
            <a:r>
              <a:rPr lang="en-US" sz="36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Play</a:t>
            </a:r>
            <a:r>
              <a:rPr lang="bg-BG" sz="36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(Гугъл плей)</a:t>
            </a:r>
            <a:endParaRPr sz="3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5" name="Google Shape;195;p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88720" y="1623240"/>
            <a:ext cx="6608160" cy="3862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5"/>
          <p:cNvSpPr/>
          <p:nvPr/>
        </p:nvSpPr>
        <p:spPr>
          <a:xfrm>
            <a:off x="251640" y="1700640"/>
            <a:ext cx="8772120" cy="50465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bg-BG" sz="20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Някои въпроси, които е добре да вземете предвид преди да инсталирате приложение:</a:t>
            </a:r>
            <a:endParaRPr sz="20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16000" marR="0" lvl="0" indent="-21563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"/>
              <a:buFont typeface="Noto Sans Symbols"/>
              <a:buChar char="●"/>
            </a:pPr>
            <a:r>
              <a:rPr lang="bg-BG" sz="18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Има ли рейтинг минимум </a:t>
            </a:r>
            <a:r>
              <a:rPr lang="en-US" sz="18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4.0</a:t>
            </a:r>
            <a:r>
              <a:rPr lang="en-US" sz="1800" b="1" dirty="0" smtClean="0"/>
              <a:t> </a:t>
            </a:r>
            <a:r>
              <a:rPr lang="bg-BG" sz="1800" b="1" dirty="0" smtClean="0"/>
              <a:t>от </a:t>
            </a:r>
            <a:r>
              <a:rPr lang="en-US" sz="1800" b="1" dirty="0" smtClean="0"/>
              <a:t>5</a:t>
            </a:r>
            <a:r>
              <a:rPr lang="en-US" sz="18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bg-BG" sz="18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звезди</a:t>
            </a:r>
            <a:r>
              <a:rPr lang="en-US" sz="18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bg-BG" sz="18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на базата на мненията на повече от няколко стотин потребители? </a:t>
            </a:r>
          </a:p>
          <a:p>
            <a:pPr marL="361"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"/>
            </a:pPr>
            <a:endParaRPr sz="1800" b="0" i="0" u="none" strike="noStrike" cap="none" dirty="0" smtClea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16000" marR="0" lvl="0" indent="-21563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"/>
              <a:buFont typeface="Noto Sans Symbols"/>
              <a:buChar char="●"/>
            </a:pPr>
            <a:r>
              <a:rPr lang="bg-BG" sz="18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Много хора</a:t>
            </a:r>
            <a:r>
              <a:rPr lang="bg-BG" sz="18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ли използват приложението</a:t>
            </a:r>
            <a:r>
              <a:rPr lang="en-US" sz="18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?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16000" marR="0" lvl="0" indent="-21563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"/>
              <a:buFont typeface="Noto Sans Symbols"/>
              <a:buChar char="●"/>
            </a:pPr>
            <a:r>
              <a:rPr lang="bg-BG" sz="18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Ако има </a:t>
            </a:r>
            <a:r>
              <a:rPr lang="bg-BG" sz="18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негативни мнения</a:t>
            </a:r>
            <a:r>
              <a:rPr lang="bg-BG" sz="18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, те от близките месеци ли са или се отнасят за по-стари вверсии на приложението?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16000" marR="0" lvl="0" indent="-21563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"/>
              <a:buFont typeface="Noto Sans Symbols"/>
              <a:buChar char="●"/>
            </a:pPr>
            <a:r>
              <a:rPr lang="bg-BG" sz="1800" b="1" dirty="0" smtClean="0"/>
              <a:t>Снимките </a:t>
            </a:r>
            <a:r>
              <a:rPr lang="bg-BG" sz="1800" b="1" dirty="0" smtClean="0"/>
              <a:t>на екрана</a:t>
            </a:r>
            <a:r>
              <a:rPr lang="bg-BG" sz="1800" dirty="0" smtClean="0"/>
              <a:t> показват ли приложение, което е подходящо за вашите цели? </a:t>
            </a:r>
          </a:p>
          <a:p>
            <a:pPr marL="216000" marR="0" lvl="0" indent="-21563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"/>
              <a:buFont typeface="Noto Sans Symbols"/>
              <a:buChar char="●"/>
            </a:pP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16000" marR="0" lvl="0" indent="-21563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"/>
              <a:buFont typeface="Noto Sans Symbols"/>
              <a:buChar char="●"/>
            </a:pPr>
            <a:r>
              <a:rPr lang="bg-BG" sz="18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Описанието</a:t>
            </a:r>
            <a:r>
              <a:rPr lang="bg-BG" sz="18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включва ли </a:t>
            </a:r>
            <a:r>
              <a:rPr lang="bg-BG" sz="18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функциите, </a:t>
            </a:r>
            <a:r>
              <a:rPr lang="bg-BG" sz="18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които ви трябват? 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16000" marR="0" lvl="0" indent="-21563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"/>
              <a:buFont typeface="Noto Sans Symbols"/>
              <a:buChar char="●"/>
            </a:pPr>
            <a:r>
              <a:rPr lang="bg-BG" sz="18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Включени ли са контакти на автора на приложението? Сайтът на автора изглежда ли като </a:t>
            </a:r>
            <a:r>
              <a:rPr lang="bg-BG" sz="18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фирмен или като любителски? </a:t>
            </a: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" name="Google Shape;202;p5"/>
          <p:cNvSpPr/>
          <p:nvPr/>
        </p:nvSpPr>
        <p:spPr>
          <a:xfrm>
            <a:off x="251640" y="274680"/>
            <a:ext cx="8921160" cy="638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bg-BG" sz="36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Как да изберем правилното приложение</a:t>
            </a:r>
            <a:r>
              <a:rPr lang="en-US" sz="36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?</a:t>
            </a:r>
            <a:endParaRPr sz="3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6"/>
          <p:cNvSpPr/>
          <p:nvPr/>
        </p:nvSpPr>
        <p:spPr>
          <a:xfrm>
            <a:off x="251640" y="1700640"/>
            <a:ext cx="8772120" cy="4662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bg-BG" sz="20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Тъй като има безброй много източници на информация на различни езици в Интернет, добра идея е човек да има приложение за преводи под ръка.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bg-BG" sz="18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Процесът е следният</a:t>
            </a:r>
            <a:r>
              <a:rPr lang="en-US" sz="18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16000" marR="0" lvl="0" indent="-21563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"/>
              <a:buFont typeface="Noto Sans Symbols"/>
              <a:buChar char="●"/>
            </a:pPr>
            <a:r>
              <a:rPr lang="bg-BG" sz="18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Потърсете приложение за преводи в </a:t>
            </a:r>
            <a:r>
              <a:rPr lang="en-US" sz="18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Google Play</a:t>
            </a:r>
            <a:r>
              <a:rPr lang="bg-BG" sz="18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(Гугъл Плей)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16000" marR="0" lvl="0" indent="-21563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"/>
              <a:buFont typeface="Noto Sans Symbols"/>
              <a:buChar char="●"/>
            </a:pP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bg-BG" sz="18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Проверете и сравнете различните опции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16000" marR="0" lvl="0" indent="-21563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"/>
              <a:buFont typeface="Noto Sans Symbols"/>
              <a:buChar char="●"/>
            </a:pP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bg-BG" sz="18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Инсталирайте избраното от вас приложение</a:t>
            </a:r>
            <a:r>
              <a:rPr lang="en-US" sz="18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  <a:r>
              <a:rPr lang="bg-BG" sz="18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Ако не сте сигурни, изберете </a:t>
            </a:r>
            <a:r>
              <a:rPr lang="en-US" sz="18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Google Translate</a:t>
            </a:r>
            <a:r>
              <a:rPr lang="bg-BG" sz="18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(Гугъл Преводач)</a:t>
            </a: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9" name="Google Shape;209;p6"/>
          <p:cNvSpPr/>
          <p:nvPr/>
        </p:nvSpPr>
        <p:spPr>
          <a:xfrm>
            <a:off x="997527" y="122280"/>
            <a:ext cx="7704218" cy="1249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bg-BG" sz="36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Инсталиране на приложение за преводи (демонстрация)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sz="3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7"/>
          <p:cNvSpPr/>
          <p:nvPr/>
        </p:nvSpPr>
        <p:spPr>
          <a:xfrm>
            <a:off x="251640" y="1700640"/>
            <a:ext cx="8772120" cy="4662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216000" marR="0" lvl="0" indent="-21563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Noto Sans Symbols"/>
              <a:buChar char="●"/>
            </a:pPr>
            <a:r>
              <a:rPr lang="bg-BG" sz="2000" b="1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Подреждане</a:t>
            </a:r>
            <a:r>
              <a:rPr lang="en-US" sz="20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bg-BG" sz="20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върху екрана </a:t>
            </a:r>
            <a:r>
              <a:rPr lang="en-US" sz="20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(https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://www.youtube.com/watch?v=tGy2bAoB86c)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0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20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16000" marR="0" lvl="0" indent="-21563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"/>
              <a:buFont typeface="Noto Sans Symbols"/>
              <a:buChar char="●"/>
            </a:pPr>
            <a:r>
              <a:rPr lang="bg-BG" sz="18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Групиране</a:t>
            </a:r>
            <a:r>
              <a:rPr lang="en-US" sz="18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bg-BG" sz="18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на свързаните приложения заедно </a:t>
            </a:r>
            <a:r>
              <a:rPr lang="en-US" sz="18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(https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://www.youtube.com/watch?v=tFCPV3eBZyo)</a:t>
            </a:r>
            <a:b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16000" marR="0" lvl="0" indent="-21563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"/>
              <a:buFont typeface="Noto Sans Symbols"/>
              <a:buChar char="●"/>
            </a:pPr>
            <a:r>
              <a:rPr lang="bg-BG" sz="18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Стартиране </a:t>
            </a:r>
            <a:r>
              <a:rPr lang="en-US" sz="18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bg-BG" sz="18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на приложение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16000" marR="0" lvl="0" indent="-21563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"/>
              <a:buFont typeface="Noto Sans Symbols"/>
              <a:buChar char="●"/>
            </a:pPr>
            <a:r>
              <a:rPr lang="bg-BG" sz="18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Преминаване</a:t>
            </a:r>
            <a:r>
              <a:rPr lang="en-US" sz="18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bg-BG" sz="18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от едно приложение към друго </a:t>
            </a:r>
            <a:r>
              <a:rPr lang="en-US" sz="1800" dirty="0" smtClean="0"/>
              <a:t>(https</a:t>
            </a:r>
            <a:r>
              <a:rPr lang="en-US" sz="1800" dirty="0"/>
              <a:t>://www.youtube.com/watch?v=OBQbhiES6co)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16000" marR="0" lvl="0" indent="-21563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"/>
              <a:buFont typeface="Noto Sans Symbols"/>
              <a:buChar char="●"/>
            </a:pPr>
            <a:r>
              <a:rPr lang="bg-BG" sz="18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Спиране</a:t>
            </a:r>
            <a:r>
              <a:rPr lang="en-US" sz="18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bg-BG" sz="18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на приложение през</a:t>
            </a:r>
            <a:r>
              <a:rPr lang="en-US" sz="18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bg-BG" sz="18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диспечер на задачите</a:t>
            </a:r>
          </a:p>
          <a:p>
            <a:pPr marL="361"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"/>
            </a:pPr>
            <a:r>
              <a:rPr lang="en-US" sz="18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16000" marR="0" lvl="0" indent="-21563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"/>
              <a:buFont typeface="Noto Sans Symbols"/>
              <a:buChar char="●"/>
            </a:pPr>
            <a:r>
              <a:rPr lang="bg-BG" sz="18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Изтриване</a:t>
            </a:r>
            <a:r>
              <a:rPr lang="en-US" sz="18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bg-BG" sz="18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на приложение от устройството </a:t>
            </a:r>
            <a:r>
              <a:rPr lang="en-US" sz="18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(https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://www.youtube.com/watch?v=r8LZfzdnS-g)</a:t>
            </a: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6" name="Google Shape;216;p7"/>
          <p:cNvSpPr/>
          <p:nvPr/>
        </p:nvSpPr>
        <p:spPr>
          <a:xfrm>
            <a:off x="864720" y="0"/>
            <a:ext cx="7545960" cy="1096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bg-BG" sz="36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Операции с приложения </a:t>
            </a:r>
            <a:r>
              <a:rPr lang="en-US" sz="36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(</a:t>
            </a:r>
            <a:r>
              <a:rPr lang="bg-BG" sz="36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демонстрация</a:t>
            </a:r>
            <a:r>
              <a:rPr lang="en-US" sz="36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  <a:endParaRPr sz="3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181;g6344a443a1_0_0"/>
          <p:cNvSpPr/>
          <p:nvPr/>
        </p:nvSpPr>
        <p:spPr>
          <a:xfrm>
            <a:off x="864840" y="371662"/>
            <a:ext cx="7546200" cy="6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bg-BG" sz="3600" dirty="0" smtClean="0">
                <a:latin typeface="Calibri"/>
                <a:ea typeface="Calibri"/>
                <a:cs typeface="Calibri"/>
                <a:sym typeface="Calibri"/>
              </a:rPr>
              <a:t>Източници</a:t>
            </a:r>
            <a:endParaRPr sz="3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180;g6344a443a1_0_0"/>
          <p:cNvSpPr/>
          <p:nvPr/>
        </p:nvSpPr>
        <p:spPr>
          <a:xfrm>
            <a:off x="251640" y="1700640"/>
            <a:ext cx="8772600" cy="466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bg-BG" sz="1800" dirty="0" smtClean="0"/>
              <a:t>Всички снимки са от </a:t>
            </a:r>
            <a:r>
              <a:rPr lang="en-US" sz="1800" dirty="0" smtClean="0"/>
              <a:t>pixabay.com</a:t>
            </a:r>
            <a:r>
              <a:rPr lang="en-US" sz="1800" dirty="0"/>
              <a:t>, </a:t>
            </a:r>
            <a:r>
              <a:rPr lang="bg-BG" sz="1800" dirty="0" smtClean="0"/>
              <a:t>защитени от </a:t>
            </a:r>
            <a:r>
              <a:rPr lang="en-US" sz="1800" dirty="0" smtClean="0"/>
              <a:t>Simplified </a:t>
            </a:r>
            <a:r>
              <a:rPr lang="en-US" sz="1800" dirty="0" err="1"/>
              <a:t>Pixabay</a:t>
            </a:r>
            <a:r>
              <a:rPr lang="en-US" sz="1800" dirty="0"/>
              <a:t> License (https://pixabay.com/service/license/)</a:t>
            </a:r>
            <a:endParaRPr sz="1800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1800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bg-BG" sz="1800" dirty="0" smtClean="0"/>
              <a:t>Всички други материали, които не са от </a:t>
            </a:r>
            <a:r>
              <a:rPr lang="en-US" sz="1800" dirty="0" smtClean="0"/>
              <a:t>pixabay.com</a:t>
            </a:r>
            <a:r>
              <a:rPr lang="bg-BG" sz="1800" dirty="0" smtClean="0"/>
              <a:t>,</a:t>
            </a:r>
            <a:r>
              <a:rPr lang="en-US" sz="1800" dirty="0" smtClean="0"/>
              <a:t> </a:t>
            </a:r>
            <a:r>
              <a:rPr lang="bg-BG" sz="1800" dirty="0" smtClean="0"/>
              <a:t>са от</a:t>
            </a:r>
            <a:r>
              <a:rPr lang="en-US" sz="1800" dirty="0" smtClean="0"/>
              <a:t> </a:t>
            </a:r>
            <a:r>
              <a:rPr lang="en-US" sz="1800" dirty="0"/>
              <a:t>CC0 - Public domain (https://pixabay.com/service/license/)</a:t>
            </a:r>
            <a:endParaRPr sz="1800" dirty="0"/>
          </a:p>
        </p:txBody>
      </p:sp>
    </p:spTree>
    <p:extLst>
      <p:ext uri="{BB962C8B-B14F-4D97-AF65-F5344CB8AC3E}">
        <p14:creationId xmlns:p14="http://schemas.microsoft.com/office/powerpoint/2010/main" val="27423570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266</TotalTime>
  <Words>432</Words>
  <Application>Microsoft Office PowerPoint</Application>
  <PresentationFormat>On-screen Show (4:3)</PresentationFormat>
  <Paragraphs>89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Noto Sans Symbols</vt:lpstr>
      <vt:lpstr>Times New Roman</vt:lpstr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RSeneca</dc:creator>
  <cp:lastModifiedBy>Windows User</cp:lastModifiedBy>
  <cp:revision>18</cp:revision>
  <dcterms:created xsi:type="dcterms:W3CDTF">2019-01-04T16:28:11Z</dcterms:created>
  <dcterms:modified xsi:type="dcterms:W3CDTF">2019-12-16T20:55:02Z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5</vt:i4>
  </property>
  <property fmtid="{D5CDD505-2E9C-101B-9397-08002B2CF9AE}" pid="8" name="PresentationFormat">
    <vt:lpwstr>Προβολή στην οθόνη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6</vt:i4>
  </property>
</Properties>
</file>